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0" r:id="rId3"/>
    <p:sldId id="272" r:id="rId4"/>
  </p:sldIdLst>
  <p:sldSz cx="6858000" cy="9144000" type="screen4x3"/>
  <p:notesSz cx="7099300" cy="10234613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9D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94660"/>
  </p:normalViewPr>
  <p:slideViewPr>
    <p:cSldViewPr>
      <p:cViewPr>
        <p:scale>
          <a:sx n="100" d="100"/>
          <a:sy n="100" d="100"/>
        </p:scale>
        <p:origin x="-1627" y="152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509C0-C5A9-43E1-9F62-83B97BFD60FF}" type="datetimeFigureOut">
              <a:rPr lang="ca-ES" smtClean="0"/>
              <a:t>09/11/2019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AE46B-8D03-41E4-B766-FFD28B1073AC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6706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509C0-C5A9-43E1-9F62-83B97BFD60FF}" type="datetimeFigureOut">
              <a:rPr lang="ca-ES" smtClean="0"/>
              <a:t>09/11/2019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AE46B-8D03-41E4-B766-FFD28B1073AC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19768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509C0-C5A9-43E1-9F62-83B97BFD60FF}" type="datetimeFigureOut">
              <a:rPr lang="ca-ES" smtClean="0"/>
              <a:t>09/11/2019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AE46B-8D03-41E4-B766-FFD28B1073AC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19651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509C0-C5A9-43E1-9F62-83B97BFD60FF}" type="datetimeFigureOut">
              <a:rPr lang="ca-ES" smtClean="0"/>
              <a:t>09/11/2019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AE46B-8D03-41E4-B766-FFD28B1073AC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59872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509C0-C5A9-43E1-9F62-83B97BFD60FF}" type="datetimeFigureOut">
              <a:rPr lang="ca-ES" smtClean="0"/>
              <a:t>09/11/2019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AE46B-8D03-41E4-B766-FFD28B1073AC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54462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509C0-C5A9-43E1-9F62-83B97BFD60FF}" type="datetimeFigureOut">
              <a:rPr lang="ca-ES" smtClean="0"/>
              <a:t>09/11/2019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AE46B-8D03-41E4-B766-FFD28B1073AC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25404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509C0-C5A9-43E1-9F62-83B97BFD60FF}" type="datetimeFigureOut">
              <a:rPr lang="ca-ES" smtClean="0"/>
              <a:t>09/11/2019</a:t>
            </a:fld>
            <a:endParaRPr lang="ca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AE46B-8D03-41E4-B766-FFD28B1073AC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71478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509C0-C5A9-43E1-9F62-83B97BFD60FF}" type="datetimeFigureOut">
              <a:rPr lang="ca-ES" smtClean="0"/>
              <a:t>09/11/2019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AE46B-8D03-41E4-B766-FFD28B1073AC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92391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509C0-C5A9-43E1-9F62-83B97BFD60FF}" type="datetimeFigureOut">
              <a:rPr lang="ca-ES" smtClean="0"/>
              <a:t>09/11/2019</a:t>
            </a:fld>
            <a:endParaRPr lang="ca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AE46B-8D03-41E4-B766-FFD28B1073AC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19787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509C0-C5A9-43E1-9F62-83B97BFD60FF}" type="datetimeFigureOut">
              <a:rPr lang="ca-ES" smtClean="0"/>
              <a:t>09/11/2019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AE46B-8D03-41E4-B766-FFD28B1073AC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87136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509C0-C5A9-43E1-9F62-83B97BFD60FF}" type="datetimeFigureOut">
              <a:rPr lang="ca-ES" smtClean="0"/>
              <a:t>09/11/2019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AE46B-8D03-41E4-B766-FFD28B1073AC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22471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509C0-C5A9-43E1-9F62-83B97BFD60FF}" type="datetimeFigureOut">
              <a:rPr lang="ca-ES" smtClean="0"/>
              <a:t>09/11/2019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AE46B-8D03-41E4-B766-FFD28B1073AC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16589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10798" y="6142506"/>
            <a:ext cx="6172200" cy="17418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a-ES" sz="1600" dirty="0" err="1" smtClean="0">
                <a:solidFill>
                  <a:schemeClr val="bg1">
                    <a:lumMod val="50000"/>
                  </a:schemeClr>
                </a:solidFill>
              </a:rPr>
              <a:t>This</a:t>
            </a:r>
            <a:r>
              <a:rPr lang="ca-ES" sz="1600" dirty="0" smtClean="0">
                <a:solidFill>
                  <a:schemeClr val="bg1">
                    <a:lumMod val="50000"/>
                  </a:schemeClr>
                </a:solidFill>
              </a:rPr>
              <a:t> is </a:t>
            </a:r>
            <a:r>
              <a:rPr lang="ca-ES" sz="1600" dirty="0" err="1" smtClean="0">
                <a:solidFill>
                  <a:schemeClr val="bg1">
                    <a:lumMod val="50000"/>
                  </a:schemeClr>
                </a:solidFill>
              </a:rPr>
              <a:t>only</a:t>
            </a:r>
            <a:r>
              <a:rPr lang="ca-ES" sz="1600" dirty="0" smtClean="0">
                <a:solidFill>
                  <a:schemeClr val="bg1">
                    <a:lumMod val="50000"/>
                  </a:schemeClr>
                </a:solidFill>
              </a:rPr>
              <a:t> a </a:t>
            </a:r>
            <a:r>
              <a:rPr lang="ca-ES" sz="1600" dirty="0" err="1" smtClean="0">
                <a:solidFill>
                  <a:schemeClr val="bg1">
                    <a:lumMod val="50000"/>
                  </a:schemeClr>
                </a:solidFill>
              </a:rPr>
              <a:t>draft</a:t>
            </a:r>
            <a:r>
              <a:rPr lang="ca-ES" sz="1600" dirty="0" smtClean="0">
                <a:solidFill>
                  <a:schemeClr val="bg1">
                    <a:lumMod val="50000"/>
                  </a:schemeClr>
                </a:solidFill>
              </a:rPr>
              <a:t> to </a:t>
            </a:r>
            <a:r>
              <a:rPr lang="ca-ES" sz="1600" dirty="0" err="1" smtClean="0">
                <a:solidFill>
                  <a:schemeClr val="bg1">
                    <a:lumMod val="50000"/>
                  </a:schemeClr>
                </a:solidFill>
              </a:rPr>
              <a:t>develop</a:t>
            </a:r>
            <a:r>
              <a:rPr lang="ca-ES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600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ca-ES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600" dirty="0" err="1" smtClean="0">
                <a:solidFill>
                  <a:schemeClr val="bg1">
                    <a:lumMod val="50000"/>
                  </a:schemeClr>
                </a:solidFill>
              </a:rPr>
              <a:t>use</a:t>
            </a:r>
            <a:r>
              <a:rPr lang="ca-ES" sz="1600" dirty="0" smtClean="0">
                <a:solidFill>
                  <a:schemeClr val="bg1">
                    <a:lumMod val="50000"/>
                  </a:schemeClr>
                </a:solidFill>
              </a:rPr>
              <a:t> of “</a:t>
            </a:r>
            <a:r>
              <a:rPr lang="ca-ES" sz="1600" dirty="0" err="1" smtClean="0">
                <a:solidFill>
                  <a:schemeClr val="bg1">
                    <a:lumMod val="50000"/>
                  </a:schemeClr>
                </a:solidFill>
              </a:rPr>
              <a:t>Life</a:t>
            </a:r>
            <a:r>
              <a:rPr lang="ca-ES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600" dirty="0" err="1" smtClean="0">
                <a:solidFill>
                  <a:schemeClr val="bg1">
                    <a:lumMod val="50000"/>
                  </a:schemeClr>
                </a:solidFill>
              </a:rPr>
              <a:t>bricks</a:t>
            </a:r>
            <a:r>
              <a:rPr lang="ca-ES" sz="1600" dirty="0" smtClean="0">
                <a:solidFill>
                  <a:schemeClr val="bg1">
                    <a:lumMod val="50000"/>
                  </a:schemeClr>
                </a:solidFill>
              </a:rPr>
              <a:t>” kits </a:t>
            </a:r>
            <a:r>
              <a:rPr lang="ca-ES" sz="1600" dirty="0" err="1" smtClean="0">
                <a:solidFill>
                  <a:schemeClr val="bg1">
                    <a:lumMod val="50000"/>
                  </a:schemeClr>
                </a:solidFill>
              </a:rPr>
              <a:t>also</a:t>
            </a:r>
            <a:r>
              <a:rPr lang="ca-ES" sz="1600" dirty="0" smtClean="0">
                <a:solidFill>
                  <a:schemeClr val="bg1">
                    <a:lumMod val="50000"/>
                  </a:schemeClr>
                </a:solidFill>
              </a:rPr>
              <a:t> for </a:t>
            </a:r>
            <a:r>
              <a:rPr lang="ca-ES" sz="1600" dirty="0" err="1" smtClean="0">
                <a:solidFill>
                  <a:schemeClr val="bg1">
                    <a:lumMod val="50000"/>
                  </a:schemeClr>
                </a:solidFill>
              </a:rPr>
              <a:t>Organic</a:t>
            </a:r>
            <a:r>
              <a:rPr lang="ca-ES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600" dirty="0" err="1" smtClean="0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ca-ES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600" dirty="0" err="1" smtClean="0">
                <a:solidFill>
                  <a:schemeClr val="bg1">
                    <a:lumMod val="50000"/>
                  </a:schemeClr>
                </a:solidFill>
              </a:rPr>
              <a:t>Inorganic</a:t>
            </a:r>
            <a:r>
              <a:rPr lang="ca-ES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600" dirty="0" err="1" smtClean="0">
                <a:solidFill>
                  <a:schemeClr val="bg1">
                    <a:lumMod val="50000"/>
                  </a:schemeClr>
                </a:solidFill>
              </a:rPr>
              <a:t>Chemistry</a:t>
            </a:r>
            <a:r>
              <a:rPr lang="ca-ES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600" dirty="0" err="1" smtClean="0">
                <a:solidFill>
                  <a:schemeClr val="bg1">
                    <a:lumMod val="50000"/>
                  </a:schemeClr>
                </a:solidFill>
              </a:rPr>
              <a:t>activities</a:t>
            </a:r>
            <a:r>
              <a:rPr lang="ca-ES" sz="160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ca-ES" sz="1600" dirty="0" err="1" smtClean="0">
                <a:solidFill>
                  <a:schemeClr val="bg1">
                    <a:lumMod val="50000"/>
                  </a:schemeClr>
                </a:solidFill>
              </a:rPr>
              <a:t>Some</a:t>
            </a:r>
            <a:r>
              <a:rPr lang="ca-ES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600" dirty="0" err="1" smtClean="0">
                <a:solidFill>
                  <a:schemeClr val="bg1">
                    <a:lumMod val="50000"/>
                  </a:schemeClr>
                </a:solidFill>
              </a:rPr>
              <a:t>initial</a:t>
            </a:r>
            <a:r>
              <a:rPr lang="ca-ES" sz="1600" dirty="0" smtClean="0">
                <a:solidFill>
                  <a:schemeClr val="bg1">
                    <a:lumMod val="50000"/>
                  </a:schemeClr>
                </a:solidFill>
              </a:rPr>
              <a:t> materials </a:t>
            </a:r>
            <a:r>
              <a:rPr lang="ca-ES" sz="1600" dirty="0" err="1" smtClean="0">
                <a:solidFill>
                  <a:schemeClr val="bg1">
                    <a:lumMod val="50000"/>
                  </a:schemeClr>
                </a:solidFill>
              </a:rPr>
              <a:t>are</a:t>
            </a:r>
            <a:r>
              <a:rPr lang="ca-ES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600" dirty="0" err="1" smtClean="0">
                <a:solidFill>
                  <a:schemeClr val="bg1">
                    <a:lumMod val="50000"/>
                  </a:schemeClr>
                </a:solidFill>
              </a:rPr>
              <a:t>proposed</a:t>
            </a:r>
            <a:r>
              <a:rPr lang="ca-ES" sz="16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ca-ES" sz="1600" dirty="0" err="1" smtClean="0">
                <a:solidFill>
                  <a:schemeClr val="bg1">
                    <a:lumMod val="50000"/>
                  </a:schemeClr>
                </a:solidFill>
              </a:rPr>
              <a:t>but</a:t>
            </a:r>
            <a:r>
              <a:rPr lang="ca-ES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600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ca-ES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600" dirty="0" err="1" smtClean="0">
                <a:solidFill>
                  <a:schemeClr val="bg1">
                    <a:lumMod val="50000"/>
                  </a:schemeClr>
                </a:solidFill>
              </a:rPr>
              <a:t>activity</a:t>
            </a:r>
            <a:r>
              <a:rPr lang="ca-ES" sz="1600" dirty="0" smtClean="0">
                <a:solidFill>
                  <a:schemeClr val="bg1">
                    <a:lumMod val="50000"/>
                  </a:schemeClr>
                </a:solidFill>
              </a:rPr>
              <a:t> is </a:t>
            </a:r>
            <a:r>
              <a:rPr lang="ca-ES" sz="1600" dirty="0" err="1" smtClean="0">
                <a:solidFill>
                  <a:schemeClr val="bg1">
                    <a:lumMod val="50000"/>
                  </a:schemeClr>
                </a:solidFill>
              </a:rPr>
              <a:t>not</a:t>
            </a:r>
            <a:r>
              <a:rPr lang="ca-ES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600" dirty="0" err="1" smtClean="0">
                <a:solidFill>
                  <a:schemeClr val="bg1">
                    <a:lumMod val="50000"/>
                  </a:schemeClr>
                </a:solidFill>
              </a:rPr>
              <a:t>yet</a:t>
            </a:r>
            <a:r>
              <a:rPr lang="ca-ES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600" dirty="0" err="1" smtClean="0">
                <a:solidFill>
                  <a:schemeClr val="bg1">
                    <a:lumMod val="50000"/>
                  </a:schemeClr>
                </a:solidFill>
              </a:rPr>
              <a:t>developed</a:t>
            </a:r>
            <a:r>
              <a:rPr lang="ca-ES" sz="160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endParaRPr lang="ca-E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1556792" y="584796"/>
            <a:ext cx="3437704" cy="1394916"/>
          </a:xfrm>
          <a:prstGeom prst="roundRect">
            <a:avLst>
              <a:gd name="adj" fmla="val 30341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" name="4 CuadroTexto"/>
          <p:cNvSpPr txBox="1"/>
          <p:nvPr/>
        </p:nvSpPr>
        <p:spPr>
          <a:xfrm>
            <a:off x="2060848" y="1013991"/>
            <a:ext cx="2481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 smtClean="0">
                <a:solidFill>
                  <a:schemeClr val="bg1"/>
                </a:solidFill>
              </a:rPr>
              <a:t>CHEM BRICKS 1.0.</a:t>
            </a:r>
            <a:endParaRPr lang="ca-ES" sz="24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501" y="2496110"/>
            <a:ext cx="2520280" cy="3417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307265" y="8623161"/>
            <a:ext cx="5341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This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card is part of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materials of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activity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“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LifeBricks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” Materials of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activity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Didactic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Guides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are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available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for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its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download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at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: https://bit.ly/2ZksPOp 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248" y="8676457"/>
            <a:ext cx="949193" cy="334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5777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237396" y="478781"/>
            <a:ext cx="3168352" cy="54644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" name="4 Rectángulo redondeado"/>
          <p:cNvSpPr/>
          <p:nvPr/>
        </p:nvSpPr>
        <p:spPr>
          <a:xfrm>
            <a:off x="304120" y="62260"/>
            <a:ext cx="3168352" cy="439248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6" name="5 Rectángulo redondeado"/>
          <p:cNvSpPr/>
          <p:nvPr/>
        </p:nvSpPr>
        <p:spPr>
          <a:xfrm>
            <a:off x="305018" y="478781"/>
            <a:ext cx="3168352" cy="54644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7" name="6 Rectángulo"/>
          <p:cNvSpPr/>
          <p:nvPr/>
        </p:nvSpPr>
        <p:spPr>
          <a:xfrm>
            <a:off x="2350279" y="2892256"/>
            <a:ext cx="530979" cy="1497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8" name="7 Rectángulo redondeado"/>
          <p:cNvSpPr/>
          <p:nvPr/>
        </p:nvSpPr>
        <p:spPr>
          <a:xfrm>
            <a:off x="376128" y="1547664"/>
            <a:ext cx="3024336" cy="2835076"/>
          </a:xfrm>
          <a:prstGeom prst="roundRect">
            <a:avLst>
              <a:gd name="adj" fmla="val 1652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9" name="8 Rectángulo"/>
          <p:cNvSpPr/>
          <p:nvPr/>
        </p:nvSpPr>
        <p:spPr>
          <a:xfrm>
            <a:off x="377924" y="1187624"/>
            <a:ext cx="3022540" cy="7323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0" name="9 CuadroTexto"/>
          <p:cNvSpPr txBox="1"/>
          <p:nvPr/>
        </p:nvSpPr>
        <p:spPr>
          <a:xfrm>
            <a:off x="213120" y="631884"/>
            <a:ext cx="3260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488" algn="r"/>
            <a:r>
              <a:rPr lang="ca-ES" sz="1200" dirty="0" err="1" smtClean="0">
                <a:solidFill>
                  <a:schemeClr val="accent5"/>
                </a:solidFill>
              </a:rPr>
              <a:t>Not</a:t>
            </a:r>
            <a:r>
              <a:rPr lang="ca-ES" sz="1200" dirty="0" smtClean="0">
                <a:solidFill>
                  <a:schemeClr val="accent5"/>
                </a:solidFill>
              </a:rPr>
              <a:t> </a:t>
            </a:r>
            <a:r>
              <a:rPr lang="ca-ES" sz="1200" dirty="0" err="1" smtClean="0">
                <a:solidFill>
                  <a:schemeClr val="accent5"/>
                </a:solidFill>
              </a:rPr>
              <a:t>developed</a:t>
            </a:r>
            <a:r>
              <a:rPr lang="ca-ES" sz="1200" dirty="0" smtClean="0">
                <a:solidFill>
                  <a:schemeClr val="accent5"/>
                </a:solidFill>
              </a:rPr>
              <a:t>, just a </a:t>
            </a:r>
            <a:r>
              <a:rPr lang="ca-ES" sz="1200" dirty="0" err="1" smtClean="0">
                <a:solidFill>
                  <a:schemeClr val="accent5"/>
                </a:solidFill>
              </a:rPr>
              <a:t>proposal</a:t>
            </a:r>
            <a:r>
              <a:rPr lang="ca-ES" sz="1200" dirty="0" smtClean="0">
                <a:solidFill>
                  <a:schemeClr val="accent5"/>
                </a:solidFill>
              </a:rPr>
              <a:t> for </a:t>
            </a:r>
            <a:r>
              <a:rPr lang="ca-ES" sz="1200" dirty="0" err="1" smtClean="0">
                <a:solidFill>
                  <a:schemeClr val="accent5"/>
                </a:solidFill>
              </a:rPr>
              <a:t>LifeBricks</a:t>
            </a:r>
            <a:r>
              <a:rPr lang="ca-ES" sz="1200" dirty="0" smtClean="0">
                <a:solidFill>
                  <a:schemeClr val="accent5"/>
                </a:solidFill>
              </a:rPr>
              <a:t> 2.0</a:t>
            </a:r>
            <a:endParaRPr lang="ca-ES" sz="1200" dirty="0">
              <a:solidFill>
                <a:schemeClr val="accent5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48136" y="1115616"/>
            <a:ext cx="2579406" cy="3513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a-ES" sz="1400" dirty="0" err="1" smtClean="0"/>
              <a:t>Carbon</a:t>
            </a:r>
            <a:r>
              <a:rPr lang="ca-ES" sz="1400" dirty="0" smtClean="0"/>
              <a:t> </a:t>
            </a:r>
            <a:r>
              <a:rPr lang="ca-ES" sz="1400" dirty="0" err="1" smtClean="0"/>
              <a:t>Dioxyde</a:t>
            </a:r>
            <a:r>
              <a:rPr lang="ca-ES" sz="1400" dirty="0" smtClean="0"/>
              <a:t> CO</a:t>
            </a:r>
            <a:r>
              <a:rPr lang="ca-ES" sz="1400" baseline="-25000" dirty="0" smtClean="0"/>
              <a:t>2</a:t>
            </a:r>
          </a:p>
          <a:p>
            <a:pPr>
              <a:spcBef>
                <a:spcPts val="600"/>
              </a:spcBef>
            </a:pPr>
            <a:endParaRPr lang="ca-ES" sz="1400" dirty="0" smtClean="0"/>
          </a:p>
          <a:p>
            <a:pPr>
              <a:spcBef>
                <a:spcPts val="600"/>
              </a:spcBef>
            </a:pPr>
            <a:endParaRPr lang="ca-ES" sz="1400" dirty="0" smtClean="0"/>
          </a:p>
          <a:p>
            <a:pPr>
              <a:spcBef>
                <a:spcPts val="600"/>
              </a:spcBef>
            </a:pPr>
            <a:r>
              <a:rPr lang="ca-ES" sz="1400" dirty="0" smtClean="0"/>
              <a:t>Nitrogen </a:t>
            </a:r>
            <a:r>
              <a:rPr lang="ca-ES" sz="1400" dirty="0" err="1" smtClean="0"/>
              <a:t>Trioxide</a:t>
            </a:r>
            <a:r>
              <a:rPr lang="ca-ES" sz="1400" dirty="0" smtClean="0"/>
              <a:t> N</a:t>
            </a:r>
            <a:r>
              <a:rPr lang="ca-ES" sz="1400" baseline="-25000" dirty="0" smtClean="0"/>
              <a:t>2</a:t>
            </a:r>
            <a:r>
              <a:rPr lang="ca-ES" sz="1400" dirty="0" smtClean="0"/>
              <a:t>O</a:t>
            </a:r>
            <a:r>
              <a:rPr lang="ca-ES" sz="1400" baseline="-25000" dirty="0" smtClean="0"/>
              <a:t>3</a:t>
            </a:r>
            <a:endParaRPr lang="ca-ES" sz="1400" baseline="-25000" dirty="0"/>
          </a:p>
          <a:p>
            <a:pPr>
              <a:spcBef>
                <a:spcPts val="600"/>
              </a:spcBef>
            </a:pPr>
            <a:endParaRPr lang="ca-ES" sz="1400" dirty="0" smtClean="0"/>
          </a:p>
          <a:p>
            <a:pPr>
              <a:spcBef>
                <a:spcPts val="600"/>
              </a:spcBef>
            </a:pPr>
            <a:endParaRPr lang="ca-ES" sz="1400" dirty="0" smtClean="0"/>
          </a:p>
          <a:p>
            <a:pPr>
              <a:spcBef>
                <a:spcPts val="600"/>
              </a:spcBef>
            </a:pPr>
            <a:r>
              <a:rPr lang="ca-ES" sz="1400" dirty="0" err="1" smtClean="0"/>
              <a:t>Water</a:t>
            </a:r>
            <a:r>
              <a:rPr lang="ca-ES" sz="1400" dirty="0" smtClean="0"/>
              <a:t> H</a:t>
            </a:r>
            <a:r>
              <a:rPr lang="ca-ES" sz="1400" baseline="-25000" dirty="0" smtClean="0"/>
              <a:t>2</a:t>
            </a:r>
            <a:r>
              <a:rPr lang="ca-ES" sz="1400" dirty="0" smtClean="0"/>
              <a:t>O</a:t>
            </a:r>
          </a:p>
          <a:p>
            <a:pPr>
              <a:spcBef>
                <a:spcPts val="600"/>
              </a:spcBef>
            </a:pPr>
            <a:endParaRPr lang="ca-ES" sz="1400" dirty="0" smtClean="0"/>
          </a:p>
          <a:p>
            <a:pPr>
              <a:spcBef>
                <a:spcPts val="600"/>
              </a:spcBef>
            </a:pPr>
            <a:endParaRPr lang="ca-ES" sz="1400" dirty="0" smtClean="0"/>
          </a:p>
          <a:p>
            <a:pPr>
              <a:spcBef>
                <a:spcPts val="600"/>
              </a:spcBef>
            </a:pPr>
            <a:r>
              <a:rPr lang="ca-ES" sz="1400" dirty="0" err="1" smtClean="0"/>
              <a:t>Ammoniac</a:t>
            </a:r>
            <a:r>
              <a:rPr lang="ca-ES" sz="1400" dirty="0" smtClean="0"/>
              <a:t> NH</a:t>
            </a:r>
            <a:r>
              <a:rPr lang="ca-ES" sz="1400" baseline="-25000" dirty="0"/>
              <a:t>3</a:t>
            </a:r>
          </a:p>
          <a:p>
            <a:endParaRPr lang="ca-ES" sz="1400" dirty="0" smtClean="0"/>
          </a:p>
          <a:p>
            <a:endParaRPr lang="ca-ES" sz="1400" baseline="-25000" dirty="0"/>
          </a:p>
          <a:p>
            <a:endParaRPr lang="ca-ES" sz="14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466204" y="62260"/>
            <a:ext cx="2962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 err="1" smtClean="0">
                <a:solidFill>
                  <a:schemeClr val="bg1"/>
                </a:solidFill>
              </a:rPr>
              <a:t>Compounds</a:t>
            </a:r>
            <a:endParaRPr lang="ca-ES" sz="2400" b="1" dirty="0">
              <a:solidFill>
                <a:schemeClr val="bg1"/>
              </a:solidFill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3525284" y="478781"/>
            <a:ext cx="3168352" cy="54644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4" name="13 Rectángulo redondeado"/>
          <p:cNvSpPr/>
          <p:nvPr/>
        </p:nvSpPr>
        <p:spPr>
          <a:xfrm>
            <a:off x="3592008" y="62260"/>
            <a:ext cx="3168352" cy="439248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5" name="14 Rectángulo redondeado"/>
          <p:cNvSpPr/>
          <p:nvPr/>
        </p:nvSpPr>
        <p:spPr>
          <a:xfrm>
            <a:off x="3592906" y="478781"/>
            <a:ext cx="3168352" cy="54644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6" name="15 Rectángulo"/>
          <p:cNvSpPr/>
          <p:nvPr/>
        </p:nvSpPr>
        <p:spPr>
          <a:xfrm>
            <a:off x="5638167" y="2892256"/>
            <a:ext cx="530979" cy="1497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7" name="16 Rectángulo redondeado"/>
          <p:cNvSpPr/>
          <p:nvPr/>
        </p:nvSpPr>
        <p:spPr>
          <a:xfrm>
            <a:off x="3664016" y="1547664"/>
            <a:ext cx="3024336" cy="2835076"/>
          </a:xfrm>
          <a:prstGeom prst="roundRect">
            <a:avLst>
              <a:gd name="adj" fmla="val 1652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8" name="17 Rectángulo"/>
          <p:cNvSpPr/>
          <p:nvPr/>
        </p:nvSpPr>
        <p:spPr>
          <a:xfrm>
            <a:off x="3665812" y="1187624"/>
            <a:ext cx="3022540" cy="7323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9" name="18 CuadroTexto"/>
          <p:cNvSpPr txBox="1"/>
          <p:nvPr/>
        </p:nvSpPr>
        <p:spPr>
          <a:xfrm>
            <a:off x="3501008" y="631884"/>
            <a:ext cx="3260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488" algn="r"/>
            <a:r>
              <a:rPr lang="ca-ES" sz="1200" dirty="0" err="1" smtClean="0">
                <a:solidFill>
                  <a:schemeClr val="accent5"/>
                </a:solidFill>
              </a:rPr>
              <a:t>Not</a:t>
            </a:r>
            <a:r>
              <a:rPr lang="ca-ES" sz="1200" dirty="0" smtClean="0">
                <a:solidFill>
                  <a:schemeClr val="accent5"/>
                </a:solidFill>
              </a:rPr>
              <a:t> </a:t>
            </a:r>
            <a:r>
              <a:rPr lang="ca-ES" sz="1200" dirty="0" err="1" smtClean="0">
                <a:solidFill>
                  <a:schemeClr val="accent5"/>
                </a:solidFill>
              </a:rPr>
              <a:t>developed</a:t>
            </a:r>
            <a:r>
              <a:rPr lang="ca-ES" sz="1200" dirty="0" smtClean="0">
                <a:solidFill>
                  <a:schemeClr val="accent5"/>
                </a:solidFill>
              </a:rPr>
              <a:t>, just a </a:t>
            </a:r>
            <a:r>
              <a:rPr lang="ca-ES" sz="1200" dirty="0" err="1" smtClean="0">
                <a:solidFill>
                  <a:schemeClr val="accent5"/>
                </a:solidFill>
              </a:rPr>
              <a:t>proposal</a:t>
            </a:r>
            <a:r>
              <a:rPr lang="ca-ES" sz="1200" dirty="0" smtClean="0">
                <a:solidFill>
                  <a:schemeClr val="accent5"/>
                </a:solidFill>
              </a:rPr>
              <a:t> for </a:t>
            </a:r>
            <a:r>
              <a:rPr lang="ca-ES" sz="1200" dirty="0" err="1" smtClean="0">
                <a:solidFill>
                  <a:schemeClr val="accent5"/>
                </a:solidFill>
              </a:rPr>
              <a:t>LifeBricks</a:t>
            </a:r>
            <a:r>
              <a:rPr lang="ca-ES" sz="1200" dirty="0" smtClean="0">
                <a:solidFill>
                  <a:schemeClr val="accent5"/>
                </a:solidFill>
              </a:rPr>
              <a:t> 2.0</a:t>
            </a:r>
            <a:endParaRPr lang="ca-ES" sz="1200" dirty="0">
              <a:solidFill>
                <a:schemeClr val="accent5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3736024" y="1115616"/>
            <a:ext cx="2579406" cy="322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a-ES" sz="1400" dirty="0" err="1" smtClean="0"/>
              <a:t>Hydrogen</a:t>
            </a:r>
            <a:r>
              <a:rPr lang="ca-ES" sz="1400" dirty="0" smtClean="0"/>
              <a:t> </a:t>
            </a:r>
            <a:r>
              <a:rPr lang="ca-ES" sz="1400" dirty="0" err="1" smtClean="0"/>
              <a:t>Peroxyde</a:t>
            </a:r>
            <a:r>
              <a:rPr lang="ca-ES" sz="1400" dirty="0" smtClean="0"/>
              <a:t> H</a:t>
            </a:r>
            <a:r>
              <a:rPr lang="ca-ES" sz="1400" baseline="-25000" dirty="0"/>
              <a:t>2</a:t>
            </a:r>
            <a:r>
              <a:rPr lang="ca-ES" sz="1400" dirty="0" smtClean="0"/>
              <a:t>O</a:t>
            </a:r>
            <a:r>
              <a:rPr lang="ca-ES" sz="1400" baseline="-25000" dirty="0"/>
              <a:t>2</a:t>
            </a:r>
          </a:p>
          <a:p>
            <a:pPr>
              <a:spcBef>
                <a:spcPts val="600"/>
              </a:spcBef>
            </a:pPr>
            <a:endParaRPr lang="ca-ES" sz="1400" dirty="0" smtClean="0"/>
          </a:p>
          <a:p>
            <a:pPr>
              <a:spcBef>
                <a:spcPts val="600"/>
              </a:spcBef>
            </a:pPr>
            <a:endParaRPr lang="ca-ES" sz="1400" dirty="0" smtClean="0"/>
          </a:p>
          <a:p>
            <a:pPr>
              <a:spcBef>
                <a:spcPts val="600"/>
              </a:spcBef>
            </a:pPr>
            <a:endParaRPr lang="ca-ES" sz="1400" dirty="0"/>
          </a:p>
          <a:p>
            <a:pPr>
              <a:spcBef>
                <a:spcPts val="600"/>
              </a:spcBef>
            </a:pPr>
            <a:r>
              <a:rPr lang="ca-ES" sz="1400" dirty="0" err="1" smtClean="0"/>
              <a:t>Methane</a:t>
            </a:r>
            <a:r>
              <a:rPr lang="ca-ES" sz="1400" dirty="0" smtClean="0"/>
              <a:t> CH</a:t>
            </a:r>
            <a:r>
              <a:rPr lang="ca-ES" sz="1400" baseline="-25000" dirty="0"/>
              <a:t>4</a:t>
            </a:r>
            <a:r>
              <a:rPr lang="ca-ES" sz="1400" dirty="0" smtClean="0"/>
              <a:t> </a:t>
            </a:r>
          </a:p>
          <a:p>
            <a:pPr>
              <a:spcBef>
                <a:spcPts val="600"/>
              </a:spcBef>
            </a:pPr>
            <a:endParaRPr lang="ca-ES" sz="1400" dirty="0" smtClean="0"/>
          </a:p>
          <a:p>
            <a:pPr>
              <a:spcBef>
                <a:spcPts val="600"/>
              </a:spcBef>
            </a:pPr>
            <a:endParaRPr lang="ca-ES" sz="1400" dirty="0" smtClean="0"/>
          </a:p>
          <a:p>
            <a:pPr>
              <a:spcBef>
                <a:spcPts val="600"/>
              </a:spcBef>
            </a:pPr>
            <a:endParaRPr lang="ca-ES" sz="1400" dirty="0"/>
          </a:p>
          <a:p>
            <a:pPr>
              <a:spcBef>
                <a:spcPts val="600"/>
              </a:spcBef>
            </a:pPr>
            <a:r>
              <a:rPr lang="ca-ES" sz="1400" dirty="0" err="1" smtClean="0"/>
              <a:t>Ethane</a:t>
            </a:r>
            <a:r>
              <a:rPr lang="ca-ES" sz="1400" dirty="0" smtClean="0"/>
              <a:t> C</a:t>
            </a:r>
            <a:r>
              <a:rPr lang="ca-ES" sz="1400" baseline="-25000" dirty="0"/>
              <a:t>2</a:t>
            </a:r>
            <a:r>
              <a:rPr lang="ca-ES" sz="1400" dirty="0" smtClean="0"/>
              <a:t>H</a:t>
            </a:r>
            <a:r>
              <a:rPr lang="ca-ES" sz="1400" baseline="-25000" dirty="0"/>
              <a:t>6</a:t>
            </a:r>
          </a:p>
          <a:p>
            <a:endParaRPr lang="ca-ES" sz="1400" dirty="0" smtClean="0"/>
          </a:p>
          <a:p>
            <a:endParaRPr lang="ca-ES" sz="1400" baseline="-25000" dirty="0"/>
          </a:p>
          <a:p>
            <a:endParaRPr lang="ca-ES" sz="1400" dirty="0"/>
          </a:p>
        </p:txBody>
      </p:sp>
      <p:sp>
        <p:nvSpPr>
          <p:cNvPr id="21" name="20 CuadroTexto"/>
          <p:cNvSpPr txBox="1"/>
          <p:nvPr/>
        </p:nvSpPr>
        <p:spPr>
          <a:xfrm>
            <a:off x="3754092" y="62260"/>
            <a:ext cx="2962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 err="1" smtClean="0">
                <a:solidFill>
                  <a:schemeClr val="bg1"/>
                </a:solidFill>
              </a:rPr>
              <a:t>Compounds</a:t>
            </a:r>
            <a:endParaRPr lang="ca-ES" sz="2400" b="1" dirty="0">
              <a:solidFill>
                <a:schemeClr val="bg1"/>
              </a:solidFill>
            </a:endParaRPr>
          </a:p>
        </p:txBody>
      </p:sp>
      <p:sp>
        <p:nvSpPr>
          <p:cNvPr id="22" name="21 Rectángulo redondeado"/>
          <p:cNvSpPr/>
          <p:nvPr/>
        </p:nvSpPr>
        <p:spPr>
          <a:xfrm>
            <a:off x="212916" y="5023093"/>
            <a:ext cx="3168352" cy="54644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3" name="22 Rectángulo redondeado"/>
          <p:cNvSpPr/>
          <p:nvPr/>
        </p:nvSpPr>
        <p:spPr>
          <a:xfrm>
            <a:off x="279640" y="4606572"/>
            <a:ext cx="3168352" cy="439248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4" name="23 Rectángulo redondeado"/>
          <p:cNvSpPr/>
          <p:nvPr/>
        </p:nvSpPr>
        <p:spPr>
          <a:xfrm>
            <a:off x="280538" y="5023093"/>
            <a:ext cx="3168352" cy="54644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5" name="24 Rectángulo"/>
          <p:cNvSpPr/>
          <p:nvPr/>
        </p:nvSpPr>
        <p:spPr>
          <a:xfrm>
            <a:off x="2325799" y="7436568"/>
            <a:ext cx="530979" cy="1497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6" name="25 Rectángulo redondeado"/>
          <p:cNvSpPr/>
          <p:nvPr/>
        </p:nvSpPr>
        <p:spPr>
          <a:xfrm>
            <a:off x="351648" y="6091976"/>
            <a:ext cx="3024336" cy="2835076"/>
          </a:xfrm>
          <a:prstGeom prst="roundRect">
            <a:avLst>
              <a:gd name="adj" fmla="val 1652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7" name="26 Rectángulo"/>
          <p:cNvSpPr/>
          <p:nvPr/>
        </p:nvSpPr>
        <p:spPr>
          <a:xfrm>
            <a:off x="353444" y="5731936"/>
            <a:ext cx="3022540" cy="7323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8" name="27 CuadroTexto"/>
          <p:cNvSpPr txBox="1"/>
          <p:nvPr/>
        </p:nvSpPr>
        <p:spPr>
          <a:xfrm>
            <a:off x="188640" y="5176196"/>
            <a:ext cx="3260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488" algn="r"/>
            <a:r>
              <a:rPr lang="ca-ES" sz="1200" dirty="0" err="1" smtClean="0">
                <a:solidFill>
                  <a:schemeClr val="accent5"/>
                </a:solidFill>
              </a:rPr>
              <a:t>Not</a:t>
            </a:r>
            <a:r>
              <a:rPr lang="ca-ES" sz="1200" dirty="0" smtClean="0">
                <a:solidFill>
                  <a:schemeClr val="accent5"/>
                </a:solidFill>
              </a:rPr>
              <a:t> </a:t>
            </a:r>
            <a:r>
              <a:rPr lang="ca-ES" sz="1200" dirty="0" err="1" smtClean="0">
                <a:solidFill>
                  <a:schemeClr val="accent5"/>
                </a:solidFill>
              </a:rPr>
              <a:t>developed</a:t>
            </a:r>
            <a:r>
              <a:rPr lang="ca-ES" sz="1200" dirty="0" smtClean="0">
                <a:solidFill>
                  <a:schemeClr val="accent5"/>
                </a:solidFill>
              </a:rPr>
              <a:t>, just a </a:t>
            </a:r>
            <a:r>
              <a:rPr lang="ca-ES" sz="1200" dirty="0" err="1" smtClean="0">
                <a:solidFill>
                  <a:schemeClr val="accent5"/>
                </a:solidFill>
              </a:rPr>
              <a:t>proposal</a:t>
            </a:r>
            <a:r>
              <a:rPr lang="ca-ES" sz="1200" dirty="0" smtClean="0">
                <a:solidFill>
                  <a:schemeClr val="accent5"/>
                </a:solidFill>
              </a:rPr>
              <a:t> for </a:t>
            </a:r>
            <a:r>
              <a:rPr lang="ca-ES" sz="1200" dirty="0" err="1" smtClean="0">
                <a:solidFill>
                  <a:schemeClr val="accent5"/>
                </a:solidFill>
              </a:rPr>
              <a:t>LifeBricks</a:t>
            </a:r>
            <a:r>
              <a:rPr lang="ca-ES" sz="1200" dirty="0" smtClean="0">
                <a:solidFill>
                  <a:schemeClr val="accent5"/>
                </a:solidFill>
              </a:rPr>
              <a:t> 2.0</a:t>
            </a:r>
            <a:endParaRPr lang="ca-ES" sz="1200" dirty="0">
              <a:solidFill>
                <a:schemeClr val="accent5"/>
              </a:solidFill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493388" y="5769228"/>
            <a:ext cx="2579406" cy="2636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a-ES" sz="1400" dirty="0" err="1" smtClean="0"/>
              <a:t>Ethanol</a:t>
            </a:r>
            <a:r>
              <a:rPr lang="ca-ES" sz="1400" dirty="0" smtClean="0"/>
              <a:t> C</a:t>
            </a:r>
            <a:r>
              <a:rPr lang="ca-ES" sz="1400" baseline="-25000" dirty="0"/>
              <a:t>2</a:t>
            </a:r>
            <a:r>
              <a:rPr lang="ca-ES" sz="1400" dirty="0" smtClean="0"/>
              <a:t>OH</a:t>
            </a:r>
            <a:r>
              <a:rPr lang="ca-ES" sz="1400" baseline="-25000" dirty="0"/>
              <a:t>6</a:t>
            </a:r>
          </a:p>
          <a:p>
            <a:pPr>
              <a:spcBef>
                <a:spcPts val="600"/>
              </a:spcBef>
            </a:pPr>
            <a:endParaRPr lang="ca-ES" sz="1400" dirty="0" smtClean="0"/>
          </a:p>
          <a:p>
            <a:pPr>
              <a:spcBef>
                <a:spcPts val="600"/>
              </a:spcBef>
            </a:pPr>
            <a:endParaRPr lang="ca-ES" sz="1400" dirty="0"/>
          </a:p>
          <a:p>
            <a:pPr>
              <a:spcBef>
                <a:spcPts val="600"/>
              </a:spcBef>
            </a:pPr>
            <a:r>
              <a:rPr lang="ca-ES" sz="1400" dirty="0" err="1" smtClean="0"/>
              <a:t>Sulphuric</a:t>
            </a:r>
            <a:r>
              <a:rPr lang="ca-ES" sz="1400" dirty="0" smtClean="0"/>
              <a:t> </a:t>
            </a:r>
            <a:r>
              <a:rPr lang="ca-ES" sz="1400" dirty="0" err="1" smtClean="0"/>
              <a:t>Acid</a:t>
            </a:r>
            <a:r>
              <a:rPr lang="ca-ES" sz="1400" dirty="0" smtClean="0"/>
              <a:t> H</a:t>
            </a:r>
            <a:r>
              <a:rPr lang="ca-ES" sz="1400" baseline="-25000" dirty="0" smtClean="0"/>
              <a:t>2</a:t>
            </a:r>
            <a:r>
              <a:rPr lang="ca-ES" sz="1400" dirty="0" smtClean="0"/>
              <a:t>SO</a:t>
            </a:r>
            <a:r>
              <a:rPr lang="ca-ES" sz="1400" baseline="-25000" dirty="0" smtClean="0"/>
              <a:t>4</a:t>
            </a:r>
          </a:p>
          <a:p>
            <a:pPr>
              <a:spcBef>
                <a:spcPts val="600"/>
              </a:spcBef>
            </a:pPr>
            <a:endParaRPr lang="ca-ES" sz="1400" dirty="0" smtClean="0"/>
          </a:p>
          <a:p>
            <a:pPr>
              <a:spcBef>
                <a:spcPts val="600"/>
              </a:spcBef>
            </a:pPr>
            <a:endParaRPr lang="ca-ES" sz="1400" dirty="0"/>
          </a:p>
          <a:p>
            <a:pPr>
              <a:spcBef>
                <a:spcPts val="600"/>
              </a:spcBef>
            </a:pPr>
            <a:r>
              <a:rPr lang="ca-ES" sz="1400" dirty="0" err="1" smtClean="0"/>
              <a:t>Nitric</a:t>
            </a:r>
            <a:r>
              <a:rPr lang="ca-ES" sz="1400" dirty="0" smtClean="0"/>
              <a:t> </a:t>
            </a:r>
            <a:r>
              <a:rPr lang="ca-ES" sz="1400" dirty="0" err="1" smtClean="0"/>
              <a:t>Acid</a:t>
            </a:r>
            <a:r>
              <a:rPr lang="ca-ES" sz="1400" dirty="0" smtClean="0"/>
              <a:t> HNO</a:t>
            </a:r>
            <a:r>
              <a:rPr lang="ca-ES" sz="1400" baseline="-25000" dirty="0" smtClean="0"/>
              <a:t>3</a:t>
            </a:r>
          </a:p>
          <a:p>
            <a:endParaRPr lang="ca-ES" sz="1400" dirty="0" smtClean="0"/>
          </a:p>
          <a:p>
            <a:endParaRPr lang="ca-ES" sz="1400" baseline="-25000" dirty="0"/>
          </a:p>
          <a:p>
            <a:endParaRPr lang="ca-ES" sz="1400" dirty="0"/>
          </a:p>
        </p:txBody>
      </p:sp>
      <p:sp>
        <p:nvSpPr>
          <p:cNvPr id="30" name="29 CuadroTexto"/>
          <p:cNvSpPr txBox="1"/>
          <p:nvPr/>
        </p:nvSpPr>
        <p:spPr>
          <a:xfrm>
            <a:off x="441724" y="4606572"/>
            <a:ext cx="2962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 err="1" smtClean="0">
                <a:solidFill>
                  <a:schemeClr val="bg1"/>
                </a:solidFill>
              </a:rPr>
              <a:t>Compounds</a:t>
            </a:r>
            <a:endParaRPr lang="ca-ES" sz="2400" b="1" dirty="0">
              <a:solidFill>
                <a:schemeClr val="bg1"/>
              </a:solidFill>
            </a:endParaRPr>
          </a:p>
        </p:txBody>
      </p:sp>
      <p:sp>
        <p:nvSpPr>
          <p:cNvPr id="31" name="30 Rectángulo redondeado"/>
          <p:cNvSpPr/>
          <p:nvPr/>
        </p:nvSpPr>
        <p:spPr>
          <a:xfrm>
            <a:off x="3525284" y="4988521"/>
            <a:ext cx="3168352" cy="54644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2" name="31 Rectángulo redondeado"/>
          <p:cNvSpPr/>
          <p:nvPr/>
        </p:nvSpPr>
        <p:spPr>
          <a:xfrm>
            <a:off x="3592008" y="4572000"/>
            <a:ext cx="3168352" cy="439248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3" name="32 Rectángulo redondeado"/>
          <p:cNvSpPr/>
          <p:nvPr/>
        </p:nvSpPr>
        <p:spPr>
          <a:xfrm>
            <a:off x="3592906" y="4988521"/>
            <a:ext cx="3168352" cy="54644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4" name="33 Rectángulo"/>
          <p:cNvSpPr/>
          <p:nvPr/>
        </p:nvSpPr>
        <p:spPr>
          <a:xfrm>
            <a:off x="5638167" y="7401996"/>
            <a:ext cx="530979" cy="1497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5" name="34 Rectángulo redondeado"/>
          <p:cNvSpPr/>
          <p:nvPr/>
        </p:nvSpPr>
        <p:spPr>
          <a:xfrm>
            <a:off x="3664016" y="6057404"/>
            <a:ext cx="3024336" cy="2835076"/>
          </a:xfrm>
          <a:prstGeom prst="roundRect">
            <a:avLst>
              <a:gd name="adj" fmla="val 1652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6" name="35 Rectángulo"/>
          <p:cNvSpPr/>
          <p:nvPr/>
        </p:nvSpPr>
        <p:spPr>
          <a:xfrm>
            <a:off x="3665812" y="5697364"/>
            <a:ext cx="3022540" cy="7323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7" name="36 CuadroTexto"/>
          <p:cNvSpPr txBox="1"/>
          <p:nvPr/>
        </p:nvSpPr>
        <p:spPr>
          <a:xfrm>
            <a:off x="3501008" y="5141624"/>
            <a:ext cx="3260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488" algn="r"/>
            <a:r>
              <a:rPr lang="ca-ES" sz="1200" dirty="0" err="1" smtClean="0">
                <a:solidFill>
                  <a:schemeClr val="accent5"/>
                </a:solidFill>
              </a:rPr>
              <a:t>Not</a:t>
            </a:r>
            <a:r>
              <a:rPr lang="ca-ES" sz="1200" dirty="0" smtClean="0">
                <a:solidFill>
                  <a:schemeClr val="accent5"/>
                </a:solidFill>
              </a:rPr>
              <a:t> </a:t>
            </a:r>
            <a:r>
              <a:rPr lang="ca-ES" sz="1200" dirty="0" err="1" smtClean="0">
                <a:solidFill>
                  <a:schemeClr val="accent5"/>
                </a:solidFill>
              </a:rPr>
              <a:t>developed</a:t>
            </a:r>
            <a:r>
              <a:rPr lang="ca-ES" sz="1200" dirty="0" smtClean="0">
                <a:solidFill>
                  <a:schemeClr val="accent5"/>
                </a:solidFill>
              </a:rPr>
              <a:t>, just a </a:t>
            </a:r>
            <a:r>
              <a:rPr lang="ca-ES" sz="1200" dirty="0" err="1" smtClean="0">
                <a:solidFill>
                  <a:schemeClr val="accent5"/>
                </a:solidFill>
              </a:rPr>
              <a:t>proposal</a:t>
            </a:r>
            <a:r>
              <a:rPr lang="ca-ES" sz="1200" dirty="0" smtClean="0">
                <a:solidFill>
                  <a:schemeClr val="accent5"/>
                </a:solidFill>
              </a:rPr>
              <a:t> for </a:t>
            </a:r>
            <a:r>
              <a:rPr lang="ca-ES" sz="1200" dirty="0" err="1" smtClean="0">
                <a:solidFill>
                  <a:schemeClr val="accent5"/>
                </a:solidFill>
              </a:rPr>
              <a:t>LifeBricks</a:t>
            </a:r>
            <a:r>
              <a:rPr lang="ca-ES" sz="1200" dirty="0" smtClean="0">
                <a:solidFill>
                  <a:schemeClr val="accent5"/>
                </a:solidFill>
              </a:rPr>
              <a:t> 2.0</a:t>
            </a:r>
            <a:endParaRPr lang="ca-ES" sz="1200" dirty="0">
              <a:solidFill>
                <a:schemeClr val="accent5"/>
              </a:solidFill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3736024" y="5777939"/>
            <a:ext cx="2579406" cy="882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a-ES" sz="1400" dirty="0" err="1" smtClean="0"/>
              <a:t>Glucose</a:t>
            </a:r>
            <a:r>
              <a:rPr lang="ca-ES" sz="1400" dirty="0" smtClean="0"/>
              <a:t> C₆H₁₂O₆</a:t>
            </a:r>
          </a:p>
          <a:p>
            <a:endParaRPr lang="ca-ES" sz="1400" dirty="0" smtClean="0"/>
          </a:p>
          <a:p>
            <a:endParaRPr lang="ca-ES" sz="1400" baseline="-25000" dirty="0"/>
          </a:p>
          <a:p>
            <a:endParaRPr lang="ca-ES" sz="1400" dirty="0"/>
          </a:p>
        </p:txBody>
      </p:sp>
      <p:sp>
        <p:nvSpPr>
          <p:cNvPr id="39" name="38 CuadroTexto"/>
          <p:cNvSpPr txBox="1"/>
          <p:nvPr/>
        </p:nvSpPr>
        <p:spPr>
          <a:xfrm>
            <a:off x="3754092" y="4572000"/>
            <a:ext cx="2962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 err="1" smtClean="0">
                <a:solidFill>
                  <a:schemeClr val="bg1"/>
                </a:solidFill>
              </a:rPr>
              <a:t>Compounds</a:t>
            </a:r>
            <a:endParaRPr lang="ca-ES" sz="24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745" y="2722001"/>
            <a:ext cx="696999" cy="716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942" y="6242669"/>
            <a:ext cx="2454382" cy="2307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773" y="7884368"/>
            <a:ext cx="1109976" cy="932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162" y="6948264"/>
            <a:ext cx="1262408" cy="701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714" y="5907713"/>
            <a:ext cx="1262615" cy="752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839" y="3419872"/>
            <a:ext cx="1534656" cy="828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727" y="2195736"/>
            <a:ext cx="1313633" cy="89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039" y="1259632"/>
            <a:ext cx="942214" cy="768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852" y="3630813"/>
            <a:ext cx="867420" cy="72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197" y="2028478"/>
            <a:ext cx="828132" cy="745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744" y="1259632"/>
            <a:ext cx="923063" cy="701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2968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509392" y="4674592"/>
            <a:ext cx="3168352" cy="439248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6" name="5 Rectángulo redondeado"/>
          <p:cNvSpPr/>
          <p:nvPr/>
        </p:nvSpPr>
        <p:spPr>
          <a:xfrm>
            <a:off x="188640" y="4670772"/>
            <a:ext cx="3168352" cy="439248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" name="3 Rectángulo redondeado"/>
          <p:cNvSpPr/>
          <p:nvPr/>
        </p:nvSpPr>
        <p:spPr>
          <a:xfrm>
            <a:off x="188640" y="62260"/>
            <a:ext cx="3168352" cy="439248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" name="4 Rectángulo redondeado"/>
          <p:cNvSpPr/>
          <p:nvPr/>
        </p:nvSpPr>
        <p:spPr>
          <a:xfrm>
            <a:off x="3509392" y="74092"/>
            <a:ext cx="3168352" cy="439248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74" name="73 CuadroTexto"/>
          <p:cNvSpPr txBox="1"/>
          <p:nvPr/>
        </p:nvSpPr>
        <p:spPr>
          <a:xfrm>
            <a:off x="332656" y="539552"/>
            <a:ext cx="288032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This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card is part of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materials of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activity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“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ChemBricks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”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designed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by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Jordi Domènech.</a:t>
            </a:r>
          </a:p>
          <a:p>
            <a:pPr algn="ctr"/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Materials of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activity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Didactic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Guides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are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available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for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its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download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at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algn="ctr"/>
            <a:r>
              <a:rPr lang="ca-ES" sz="1200" dirty="0" smtClean="0">
                <a:solidFill>
                  <a:schemeClr val="bg1">
                    <a:lumMod val="50000"/>
                  </a:schemeClr>
                </a:solidFill>
              </a:rPr>
              <a:t>https://bit.ly/2ZksPOp </a:t>
            </a:r>
            <a:endParaRPr lang="ca-ES" sz="1200" dirty="0" smtClean="0">
              <a:solidFill>
                <a:schemeClr val="accent5"/>
              </a:solidFill>
            </a:endParaRPr>
          </a:p>
          <a:p>
            <a:pPr algn="just"/>
            <a:endParaRPr lang="ca-ES" sz="1200" dirty="0">
              <a:solidFill>
                <a:schemeClr val="accent5"/>
              </a:solidFill>
            </a:endParaRPr>
          </a:p>
          <a:p>
            <a:pPr algn="just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These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materials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are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shared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under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a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License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by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nc-sa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4.0.</a:t>
            </a:r>
          </a:p>
          <a:p>
            <a:pPr algn="ctr"/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You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are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free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to </a:t>
            </a:r>
            <a:r>
              <a:rPr lang="ca-ES" sz="1000" b="1" dirty="0" err="1" smtClean="0">
                <a:solidFill>
                  <a:schemeClr val="bg1">
                    <a:lumMod val="50000"/>
                  </a:schemeClr>
                </a:solidFill>
              </a:rPr>
              <a:t>Share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b="1" dirty="0" err="1" smtClean="0">
                <a:solidFill>
                  <a:schemeClr val="bg1">
                    <a:lumMod val="50000"/>
                  </a:schemeClr>
                </a:solidFill>
              </a:rPr>
              <a:t>Adapt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under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following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terms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Attribution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, Non Commercial Uses,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Share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Alike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Images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from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Lego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pieces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are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excluded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from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this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general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License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algn="just"/>
            <a:endParaRPr lang="ca-ES" sz="1200" dirty="0">
              <a:solidFill>
                <a:schemeClr val="bg1"/>
              </a:solidFill>
            </a:endParaRPr>
          </a:p>
        </p:txBody>
      </p:sp>
      <p:sp>
        <p:nvSpPr>
          <p:cNvPr id="76" name="75 CuadroTexto"/>
          <p:cNvSpPr txBox="1"/>
          <p:nvPr/>
        </p:nvSpPr>
        <p:spPr>
          <a:xfrm>
            <a:off x="938153" y="149895"/>
            <a:ext cx="221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 smtClean="0">
                <a:solidFill>
                  <a:schemeClr val="accent2"/>
                </a:solidFill>
              </a:rPr>
              <a:t>CHEM BRICKS</a:t>
            </a:r>
            <a:endParaRPr lang="ca-ES" sz="2400" b="1" dirty="0">
              <a:solidFill>
                <a:schemeClr val="accent2"/>
              </a:solidFill>
            </a:endParaRPr>
          </a:p>
        </p:txBody>
      </p:sp>
      <p:pic>
        <p:nvPicPr>
          <p:cNvPr id="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472" y="4089749"/>
            <a:ext cx="755743" cy="266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9" name="88 CuadroTexto"/>
          <p:cNvSpPr txBox="1"/>
          <p:nvPr/>
        </p:nvSpPr>
        <p:spPr>
          <a:xfrm>
            <a:off x="3615591" y="611560"/>
            <a:ext cx="288032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This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card is part of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materials of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activity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“</a:t>
            </a:r>
            <a:r>
              <a:rPr lang="ca-ES" sz="1000" dirty="0" err="1">
                <a:solidFill>
                  <a:schemeClr val="bg1">
                    <a:lumMod val="50000"/>
                  </a:schemeClr>
                </a:solidFill>
              </a:rPr>
              <a:t>ChemBricks</a:t>
            </a:r>
            <a:r>
              <a:rPr lang="ca-ES" sz="1000" dirty="0">
                <a:solidFill>
                  <a:schemeClr val="bg1">
                    <a:lumMod val="50000"/>
                  </a:schemeClr>
                </a:solidFill>
              </a:rPr>
              <a:t>” </a:t>
            </a:r>
            <a:r>
              <a:rPr lang="ca-ES" sz="1000" dirty="0" err="1">
                <a:solidFill>
                  <a:schemeClr val="bg1">
                    <a:lumMod val="50000"/>
                  </a:schemeClr>
                </a:solidFill>
              </a:rPr>
              <a:t>designed</a:t>
            </a:r>
            <a:r>
              <a:rPr lang="ca-ES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by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Jordi Domènech.</a:t>
            </a:r>
          </a:p>
          <a:p>
            <a:pPr algn="ctr"/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Materials of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activity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Didactic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Guides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are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available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for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its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download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at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algn="ctr"/>
            <a:r>
              <a:rPr lang="ca-ES" sz="1200" dirty="0" smtClean="0">
                <a:solidFill>
                  <a:schemeClr val="bg1">
                    <a:lumMod val="50000"/>
                  </a:schemeClr>
                </a:solidFill>
              </a:rPr>
              <a:t>https://bit.ly/2ZksPOp </a:t>
            </a:r>
            <a:endParaRPr lang="ca-ES" sz="1200" dirty="0" smtClean="0">
              <a:solidFill>
                <a:schemeClr val="accent5"/>
              </a:solidFill>
            </a:endParaRPr>
          </a:p>
          <a:p>
            <a:pPr algn="just"/>
            <a:endParaRPr lang="ca-ES" sz="1200" dirty="0">
              <a:solidFill>
                <a:schemeClr val="accent5"/>
              </a:solidFill>
            </a:endParaRPr>
          </a:p>
          <a:p>
            <a:pPr algn="just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These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materials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are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shared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under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a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License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by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nc-sa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4.0.</a:t>
            </a:r>
          </a:p>
          <a:p>
            <a:pPr algn="ctr"/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You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are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free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to </a:t>
            </a:r>
            <a:r>
              <a:rPr lang="ca-ES" sz="1000" b="1" dirty="0" err="1" smtClean="0">
                <a:solidFill>
                  <a:schemeClr val="bg1">
                    <a:lumMod val="50000"/>
                  </a:schemeClr>
                </a:solidFill>
              </a:rPr>
              <a:t>Share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b="1" dirty="0" err="1" smtClean="0">
                <a:solidFill>
                  <a:schemeClr val="bg1">
                    <a:lumMod val="50000"/>
                  </a:schemeClr>
                </a:solidFill>
              </a:rPr>
              <a:t>Adapt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under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following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terms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Attribution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, Non Commercial Uses,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Share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Alike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Images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from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Lego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pieces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are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excluded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from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this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general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License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algn="ctr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200" dirty="0">
              <a:solidFill>
                <a:schemeClr val="bg1"/>
              </a:solidFill>
            </a:endParaRPr>
          </a:p>
        </p:txBody>
      </p:sp>
      <p:sp>
        <p:nvSpPr>
          <p:cNvPr id="91" name="90 CuadroTexto"/>
          <p:cNvSpPr txBox="1"/>
          <p:nvPr/>
        </p:nvSpPr>
        <p:spPr>
          <a:xfrm>
            <a:off x="4077072" y="179512"/>
            <a:ext cx="221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 smtClean="0">
                <a:solidFill>
                  <a:schemeClr val="accent2"/>
                </a:solidFill>
              </a:rPr>
              <a:t>CHEM BRICKS</a:t>
            </a:r>
            <a:endParaRPr lang="ca-ES" sz="2400" b="1" dirty="0">
              <a:solidFill>
                <a:schemeClr val="accent2"/>
              </a:solidFill>
            </a:endParaRPr>
          </a:p>
        </p:txBody>
      </p:sp>
      <p:pic>
        <p:nvPicPr>
          <p:cNvPr id="9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407" y="4139952"/>
            <a:ext cx="755743" cy="266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" name="93 CuadroTexto"/>
          <p:cNvSpPr txBox="1"/>
          <p:nvPr/>
        </p:nvSpPr>
        <p:spPr>
          <a:xfrm>
            <a:off x="332656" y="5177681"/>
            <a:ext cx="288032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This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card is part of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materials of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activity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>
                <a:solidFill>
                  <a:schemeClr val="bg1">
                    <a:lumMod val="50000"/>
                  </a:schemeClr>
                </a:solidFill>
              </a:rPr>
              <a:t>“</a:t>
            </a:r>
            <a:r>
              <a:rPr lang="ca-ES" sz="1000" dirty="0" err="1">
                <a:solidFill>
                  <a:schemeClr val="bg1">
                    <a:lumMod val="50000"/>
                  </a:schemeClr>
                </a:solidFill>
              </a:rPr>
              <a:t>ChemBricks</a:t>
            </a:r>
            <a:r>
              <a:rPr lang="ca-ES" sz="1000" dirty="0">
                <a:solidFill>
                  <a:schemeClr val="bg1">
                    <a:lumMod val="50000"/>
                  </a:schemeClr>
                </a:solidFill>
              </a:rPr>
              <a:t>” </a:t>
            </a:r>
            <a:r>
              <a:rPr lang="ca-ES" sz="1000" dirty="0" err="1">
                <a:solidFill>
                  <a:schemeClr val="bg1">
                    <a:lumMod val="50000"/>
                  </a:schemeClr>
                </a:solidFill>
              </a:rPr>
              <a:t>designed</a:t>
            </a:r>
            <a:r>
              <a:rPr lang="ca-ES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by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Jordi Domènech.</a:t>
            </a:r>
          </a:p>
          <a:p>
            <a:pPr algn="ctr"/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Materials of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activity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Didactic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Guides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are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available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for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its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download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at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algn="ctr"/>
            <a:r>
              <a:rPr lang="ca-ES" sz="1200" dirty="0" smtClean="0">
                <a:solidFill>
                  <a:schemeClr val="bg1">
                    <a:lumMod val="50000"/>
                  </a:schemeClr>
                </a:solidFill>
              </a:rPr>
              <a:t>https://bit.ly/2ZksPOp </a:t>
            </a:r>
            <a:endParaRPr lang="ca-ES" sz="1200" dirty="0" smtClean="0">
              <a:solidFill>
                <a:schemeClr val="accent5"/>
              </a:solidFill>
            </a:endParaRPr>
          </a:p>
          <a:p>
            <a:pPr algn="just"/>
            <a:endParaRPr lang="ca-ES" sz="1200" dirty="0">
              <a:solidFill>
                <a:schemeClr val="accent5"/>
              </a:solidFill>
            </a:endParaRPr>
          </a:p>
          <a:p>
            <a:pPr algn="just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These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materials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are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shared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under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a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License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by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nc-sa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4.0.</a:t>
            </a:r>
          </a:p>
          <a:p>
            <a:pPr algn="ctr"/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You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are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free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to </a:t>
            </a:r>
            <a:r>
              <a:rPr lang="ca-ES" sz="1000" b="1" dirty="0" err="1" smtClean="0">
                <a:solidFill>
                  <a:schemeClr val="bg1">
                    <a:lumMod val="50000"/>
                  </a:schemeClr>
                </a:solidFill>
              </a:rPr>
              <a:t>Share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b="1" dirty="0" err="1" smtClean="0">
                <a:solidFill>
                  <a:schemeClr val="bg1">
                    <a:lumMod val="50000"/>
                  </a:schemeClr>
                </a:solidFill>
              </a:rPr>
              <a:t>Adapt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under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following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terms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Attribution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, Non Commercial Uses,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Share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Alike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Images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from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Lego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pieces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are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excluded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from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this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general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License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algn="ctr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200" dirty="0">
              <a:solidFill>
                <a:schemeClr val="bg1"/>
              </a:solidFill>
            </a:endParaRPr>
          </a:p>
        </p:txBody>
      </p:sp>
      <p:sp>
        <p:nvSpPr>
          <p:cNvPr id="95" name="94 CuadroTexto"/>
          <p:cNvSpPr txBox="1"/>
          <p:nvPr/>
        </p:nvSpPr>
        <p:spPr>
          <a:xfrm>
            <a:off x="764704" y="4788024"/>
            <a:ext cx="221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 smtClean="0">
                <a:solidFill>
                  <a:schemeClr val="accent2"/>
                </a:solidFill>
              </a:rPr>
              <a:t>CHEM BRICKS</a:t>
            </a:r>
            <a:endParaRPr lang="ca-ES" sz="2400" b="1" dirty="0">
              <a:solidFill>
                <a:schemeClr val="accent2"/>
              </a:solidFill>
            </a:endParaRPr>
          </a:p>
        </p:txBody>
      </p:sp>
      <p:pic>
        <p:nvPicPr>
          <p:cNvPr id="9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472" y="8698261"/>
            <a:ext cx="755743" cy="266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9" name="108 CuadroTexto"/>
          <p:cNvSpPr txBox="1"/>
          <p:nvPr/>
        </p:nvSpPr>
        <p:spPr>
          <a:xfrm>
            <a:off x="3671114" y="5198246"/>
            <a:ext cx="288032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This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card is part of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materials of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activity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>
                <a:solidFill>
                  <a:schemeClr val="bg1">
                    <a:lumMod val="50000"/>
                  </a:schemeClr>
                </a:solidFill>
              </a:rPr>
              <a:t>“</a:t>
            </a:r>
            <a:r>
              <a:rPr lang="ca-ES" sz="1000" dirty="0" err="1">
                <a:solidFill>
                  <a:schemeClr val="bg1">
                    <a:lumMod val="50000"/>
                  </a:schemeClr>
                </a:solidFill>
              </a:rPr>
              <a:t>ChemBricks</a:t>
            </a:r>
            <a:r>
              <a:rPr lang="ca-ES" sz="1000" dirty="0">
                <a:solidFill>
                  <a:schemeClr val="bg1">
                    <a:lumMod val="50000"/>
                  </a:schemeClr>
                </a:solidFill>
              </a:rPr>
              <a:t>” </a:t>
            </a:r>
            <a:r>
              <a:rPr lang="ca-ES" sz="1000" dirty="0" err="1">
                <a:solidFill>
                  <a:schemeClr val="bg1">
                    <a:lumMod val="50000"/>
                  </a:schemeClr>
                </a:solidFill>
              </a:rPr>
              <a:t>designed</a:t>
            </a:r>
            <a:r>
              <a:rPr lang="ca-ES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by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Jordi Domènech.</a:t>
            </a:r>
          </a:p>
          <a:p>
            <a:pPr algn="ctr"/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Materials of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activity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Didactic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Guides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are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available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for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its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download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at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algn="ctr"/>
            <a:r>
              <a:rPr lang="ca-ES" sz="1200" dirty="0" smtClean="0">
                <a:solidFill>
                  <a:schemeClr val="bg1">
                    <a:lumMod val="50000"/>
                  </a:schemeClr>
                </a:solidFill>
              </a:rPr>
              <a:t>https://bit.ly/2ZksPOp </a:t>
            </a:r>
            <a:endParaRPr lang="ca-ES" sz="1200" dirty="0" smtClean="0">
              <a:solidFill>
                <a:schemeClr val="accent5"/>
              </a:solidFill>
            </a:endParaRPr>
          </a:p>
          <a:p>
            <a:pPr algn="just"/>
            <a:endParaRPr lang="ca-ES" sz="1200" dirty="0">
              <a:solidFill>
                <a:schemeClr val="accent5"/>
              </a:solidFill>
            </a:endParaRPr>
          </a:p>
          <a:p>
            <a:pPr algn="just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These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materials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are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shared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under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a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License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by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nc-sa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4.0.</a:t>
            </a:r>
          </a:p>
          <a:p>
            <a:pPr algn="ctr"/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You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are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free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to </a:t>
            </a:r>
            <a:r>
              <a:rPr lang="ca-ES" sz="1000" b="1" dirty="0" err="1" smtClean="0">
                <a:solidFill>
                  <a:schemeClr val="bg1">
                    <a:lumMod val="50000"/>
                  </a:schemeClr>
                </a:solidFill>
              </a:rPr>
              <a:t>Share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b="1" dirty="0" err="1" smtClean="0">
                <a:solidFill>
                  <a:schemeClr val="bg1">
                    <a:lumMod val="50000"/>
                  </a:schemeClr>
                </a:solidFill>
              </a:rPr>
              <a:t>Adapt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under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following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terms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Attribution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, Non Commercial Uses,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Share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Alike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Images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from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Lego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pieces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are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excluded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from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this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general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License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algn="ctr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200" dirty="0">
              <a:solidFill>
                <a:schemeClr val="bg1"/>
              </a:solidFill>
            </a:endParaRPr>
          </a:p>
        </p:txBody>
      </p:sp>
      <p:sp>
        <p:nvSpPr>
          <p:cNvPr id="110" name="109 CuadroTexto"/>
          <p:cNvSpPr txBox="1"/>
          <p:nvPr/>
        </p:nvSpPr>
        <p:spPr>
          <a:xfrm>
            <a:off x="4162028" y="4808589"/>
            <a:ext cx="221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 smtClean="0">
                <a:solidFill>
                  <a:schemeClr val="accent2"/>
                </a:solidFill>
              </a:rPr>
              <a:t>CHEM BRICKS</a:t>
            </a:r>
            <a:endParaRPr lang="ca-ES" sz="2400" b="1" dirty="0">
              <a:solidFill>
                <a:schemeClr val="accent2"/>
              </a:solidFill>
            </a:endParaRPr>
          </a:p>
        </p:txBody>
      </p:sp>
      <p:pic>
        <p:nvPicPr>
          <p:cNvPr id="11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930" y="8698261"/>
            <a:ext cx="755743" cy="266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84907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1102</TotalTime>
  <Words>467</Words>
  <Application>Microsoft Office PowerPoint</Application>
  <PresentationFormat>Presentación en pantalla (4:3)</PresentationFormat>
  <Paragraphs>110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jordi</dc:creator>
  <cp:lastModifiedBy>jordi</cp:lastModifiedBy>
  <cp:revision>129</cp:revision>
  <cp:lastPrinted>2019-09-01T20:49:23Z</cp:lastPrinted>
  <dcterms:created xsi:type="dcterms:W3CDTF">2019-08-23T12:42:06Z</dcterms:created>
  <dcterms:modified xsi:type="dcterms:W3CDTF">2019-11-09T22:53:53Z</dcterms:modified>
</cp:coreProperties>
</file>